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Overlock"/>
      <p:regular r:id="rId12"/>
      <p:bold r:id="rId13"/>
      <p:italic r:id="rId14"/>
      <p:boldItalic r:id="rId15"/>
    </p:embeddedFont>
    <p:embeddedFont>
      <p:font typeface="Caveat"/>
      <p:regular r:id="rId16"/>
      <p:bold r:id="rId17"/>
    </p:embeddedFon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CenturyGothic-boldItalic.fntdata"/><Relationship Id="rId13" Type="http://schemas.openxmlformats.org/officeDocument/2006/relationships/font" Target="fonts/Overlock-bold.fntdata"/><Relationship Id="rId12" Type="http://schemas.openxmlformats.org/officeDocument/2006/relationships/font" Target="fonts/Overloc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verlock-boldItalic.fntdata"/><Relationship Id="rId14" Type="http://schemas.openxmlformats.org/officeDocument/2006/relationships/font" Target="fonts/Overlock-italic.fntdata"/><Relationship Id="rId17" Type="http://schemas.openxmlformats.org/officeDocument/2006/relationships/font" Target="fonts/Caveat-bold.fntdata"/><Relationship Id="rId16" Type="http://schemas.openxmlformats.org/officeDocument/2006/relationships/font" Target="fonts/Caveat-regular.fntdata"/><Relationship Id="rId5" Type="http://schemas.openxmlformats.org/officeDocument/2006/relationships/notesMaster" Target="notesMasters/notesMaster1.xml"/><Relationship Id="rId19" Type="http://schemas.openxmlformats.org/officeDocument/2006/relationships/font" Target="fonts/CenturyGothic-bold.fntdata"/><Relationship Id="rId6" Type="http://schemas.openxmlformats.org/officeDocument/2006/relationships/slide" Target="slides/slide1.xml"/><Relationship Id="rId18"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79edbc7f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79edbc7f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Built in 1903</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79edbc7f7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79edbc7f7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Peggy passed away unexpectedly in 2022.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79edbc7f7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79edbc7f7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1400">
                <a:solidFill>
                  <a:schemeClr val="dk1"/>
                </a:solidFill>
                <a:latin typeface="Century Gothic"/>
                <a:ea typeface="Century Gothic"/>
                <a:cs typeface="Century Gothic"/>
                <a:sym typeface="Century Gothic"/>
              </a:rPr>
              <a:t>In 2023, we housed 24 families which included 46 children for a total of 1,101 nights of safe housing.  Thirteen of those families were successful in finding permanent housing with the support of Promise Ridge. So far in 2024, We have housed twelve women and thirty children with an average stay of 116 days. This is higher than our target due to housing availability challenges in our community.  Of the twelve guests we served so far this year, nine have moved into their own housing after leaving our shelter with another three poised to do so within three weeks.</a:t>
            </a:r>
            <a:endParaRPr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14a45698b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14a45698b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79edbc7f7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79edbc7f7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a:solidFill>
                  <a:srgbClr val="595959"/>
                </a:solidFill>
              </a:rPr>
              <a:t>(Promise Ridge daily support is based on annual expenses divided into daily units. Family support is based on 5 room occupancy.)</a:t>
            </a:r>
            <a:endParaRPr sz="5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9EAD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572000" y="1139250"/>
            <a:ext cx="4260300" cy="1432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Overlock"/>
                <a:ea typeface="Overlock"/>
                <a:cs typeface="Overlock"/>
                <a:sym typeface="Overlock"/>
              </a:rPr>
              <a:t>Promise Ridge</a:t>
            </a:r>
            <a:endParaRPr>
              <a:latin typeface="Overlock"/>
              <a:ea typeface="Overlock"/>
              <a:cs typeface="Overlock"/>
              <a:sym typeface="Overlock"/>
            </a:endParaRPr>
          </a:p>
        </p:txBody>
      </p:sp>
      <p:sp>
        <p:nvSpPr>
          <p:cNvPr id="55" name="Google Shape;55;p13"/>
          <p:cNvSpPr txBox="1"/>
          <p:nvPr>
            <p:ph idx="1" type="subTitle"/>
          </p:nvPr>
        </p:nvSpPr>
        <p:spPr>
          <a:xfrm>
            <a:off x="4477200" y="2776025"/>
            <a:ext cx="44499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latin typeface="Overlock"/>
                <a:ea typeface="Overlock"/>
                <a:cs typeface="Overlock"/>
                <a:sym typeface="Overlock"/>
              </a:rPr>
              <a:t>A Shelter for Women with Children </a:t>
            </a:r>
            <a:endParaRPr>
              <a:latin typeface="Overlock"/>
              <a:ea typeface="Overlock"/>
              <a:cs typeface="Overlock"/>
              <a:sym typeface="Overlock"/>
            </a:endParaRPr>
          </a:p>
          <a:p>
            <a:pPr indent="0" lvl="0" marL="0" rtl="0" algn="ctr">
              <a:spcBef>
                <a:spcPts val="0"/>
              </a:spcBef>
              <a:spcAft>
                <a:spcPts val="0"/>
              </a:spcAft>
              <a:buNone/>
            </a:pPr>
            <a:r>
              <a:rPr lang="en">
                <a:latin typeface="Overlock"/>
                <a:ea typeface="Overlock"/>
                <a:cs typeface="Overlock"/>
                <a:sym typeface="Overlock"/>
              </a:rPr>
              <a:t>experiencing a housing crisis</a:t>
            </a:r>
            <a:endParaRPr>
              <a:latin typeface="Overlock"/>
              <a:ea typeface="Overlock"/>
              <a:cs typeface="Overlock"/>
              <a:sym typeface="Overlock"/>
            </a:endParaRPr>
          </a:p>
        </p:txBody>
      </p:sp>
      <p:pic>
        <p:nvPicPr>
          <p:cNvPr id="56" name="Google Shape;56;p13"/>
          <p:cNvPicPr preferRelativeResize="0"/>
          <p:nvPr/>
        </p:nvPicPr>
        <p:blipFill>
          <a:blip r:embed="rId3">
            <a:alphaModFix/>
          </a:blip>
          <a:stretch>
            <a:fillRect/>
          </a:stretch>
        </p:blipFill>
        <p:spPr>
          <a:xfrm>
            <a:off x="232713" y="744575"/>
            <a:ext cx="3933825" cy="3905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60" name="Shape 60"/>
        <p:cNvGrpSpPr/>
        <p:nvPr/>
      </p:nvGrpSpPr>
      <p:grpSpPr>
        <a:xfrm>
          <a:off x="0" y="0"/>
          <a:ext cx="0" cy="0"/>
          <a:chOff x="0" y="0"/>
          <a:chExt cx="0" cy="0"/>
        </a:xfrm>
      </p:grpSpPr>
      <p:sp>
        <p:nvSpPr>
          <p:cNvPr id="61" name="Google Shape;61;p14"/>
          <p:cNvSpPr txBox="1"/>
          <p:nvPr>
            <p:ph idx="1" type="body"/>
          </p:nvPr>
        </p:nvSpPr>
        <p:spPr>
          <a:xfrm>
            <a:off x="0" y="0"/>
            <a:ext cx="4194900" cy="502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75"/>
              <a:buFont typeface="Arial"/>
              <a:buNone/>
            </a:pPr>
            <a:r>
              <a:rPr lang="en" sz="2200">
                <a:latin typeface="Overlock"/>
                <a:ea typeface="Overlock"/>
                <a:cs typeface="Overlock"/>
                <a:sym typeface="Overlock"/>
              </a:rPr>
              <a:t>Promise Ridge is a housing shelter for women and children located in the historic Minnie Hitt Home in Idaho Falls. Minnie Hitt made a name for herself in the banking industry in the early days of Idaho Falls. She was a prominent, well-respected figure in the community, known for her intelligence and generosity. We are proud to be the steward of this beautiful, historic home.</a:t>
            </a:r>
            <a:endParaRPr sz="2200">
              <a:latin typeface="Overlock"/>
              <a:ea typeface="Overlock"/>
              <a:cs typeface="Overlock"/>
              <a:sym typeface="Overlock"/>
            </a:endParaRPr>
          </a:p>
          <a:p>
            <a:pPr indent="0" lvl="0" marL="0" rtl="0" algn="l">
              <a:spcBef>
                <a:spcPts val="1200"/>
              </a:spcBef>
              <a:spcAft>
                <a:spcPts val="1200"/>
              </a:spcAft>
              <a:buClr>
                <a:schemeClr val="dk1"/>
              </a:buClr>
              <a:buSzPts val="275"/>
              <a:buFont typeface="Arial"/>
              <a:buNone/>
            </a:pPr>
            <a:r>
              <a:t/>
            </a:r>
            <a:endParaRPr sz="550"/>
          </a:p>
        </p:txBody>
      </p:sp>
      <p:pic>
        <p:nvPicPr>
          <p:cNvPr id="62" name="Google Shape;62;p14"/>
          <p:cNvPicPr preferRelativeResize="0"/>
          <p:nvPr/>
        </p:nvPicPr>
        <p:blipFill>
          <a:blip r:embed="rId3">
            <a:alphaModFix/>
          </a:blip>
          <a:stretch>
            <a:fillRect/>
          </a:stretch>
        </p:blipFill>
        <p:spPr>
          <a:xfrm>
            <a:off x="4194900" y="184225"/>
            <a:ext cx="4951525" cy="4775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1235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Vision began in 2018 with Peggy Sharp</a:t>
            </a:r>
            <a:endParaRPr/>
          </a:p>
        </p:txBody>
      </p:sp>
      <p:sp>
        <p:nvSpPr>
          <p:cNvPr id="68" name="Google Shape;68;p15"/>
          <p:cNvSpPr txBox="1"/>
          <p:nvPr>
            <p:ph idx="1" type="body"/>
          </p:nvPr>
        </p:nvSpPr>
        <p:spPr>
          <a:xfrm>
            <a:off x="3567200" y="797075"/>
            <a:ext cx="5128200" cy="4346400"/>
          </a:xfrm>
          <a:prstGeom prst="rect">
            <a:avLst/>
          </a:prstGeom>
        </p:spPr>
        <p:txBody>
          <a:bodyPr anchorCtr="0" anchor="t" bIns="91425" lIns="91425" spcFirstLastPara="1" rIns="91425" wrap="square" tIns="91425">
            <a:normAutofit fontScale="92500" lnSpcReduction="10000"/>
          </a:bodyPr>
          <a:lstStyle/>
          <a:p>
            <a:pPr indent="0" lvl="0" marL="0" rtl="0" algn="l">
              <a:lnSpc>
                <a:spcPct val="107916"/>
              </a:lnSpc>
              <a:spcBef>
                <a:spcPts val="0"/>
              </a:spcBef>
              <a:spcAft>
                <a:spcPts val="0"/>
              </a:spcAft>
              <a:buClr>
                <a:schemeClr val="dk1"/>
              </a:buClr>
              <a:buSzPct val="55000"/>
              <a:buFont typeface="Arial"/>
              <a:buNone/>
            </a:pPr>
            <a:r>
              <a:rPr lang="en" sz="2000">
                <a:solidFill>
                  <a:schemeClr val="dk1"/>
                </a:solidFill>
                <a:latin typeface="Overlock"/>
                <a:ea typeface="Overlock"/>
                <a:cs typeface="Overlock"/>
                <a:sym typeface="Overlock"/>
              </a:rPr>
              <a:t>“Peggy saw Promise Ridge as part of the puzzle to combat the homelessness in Idaho Falls for families. She understood that the problem of homelessness is complicated and messy. It is the result of generational poverty, mental illness, substance abuse, and so much more. At St. Vincent dePaul she saw children living in cars or couch surfing and wanted to provide a safe place for them besides just a hotel room for a night. Promise Ridge is that place of shelter from the storm. </a:t>
            </a:r>
            <a:endParaRPr sz="2000">
              <a:solidFill>
                <a:schemeClr val="dk1"/>
              </a:solidFill>
              <a:latin typeface="Overlock"/>
              <a:ea typeface="Overlock"/>
              <a:cs typeface="Overlock"/>
              <a:sym typeface="Overlock"/>
            </a:endParaRPr>
          </a:p>
          <a:p>
            <a:pPr indent="0" lvl="0" marL="0" rtl="0" algn="l">
              <a:lnSpc>
                <a:spcPct val="107916"/>
              </a:lnSpc>
              <a:spcBef>
                <a:spcPts val="800"/>
              </a:spcBef>
              <a:spcAft>
                <a:spcPts val="0"/>
              </a:spcAft>
              <a:buNone/>
            </a:pPr>
            <a:r>
              <a:rPr lang="en" sz="2000">
                <a:solidFill>
                  <a:schemeClr val="dk1"/>
                </a:solidFill>
                <a:latin typeface="Overlock"/>
                <a:ea typeface="Overlock"/>
                <a:cs typeface="Overlock"/>
                <a:sym typeface="Overlock"/>
              </a:rPr>
              <a:t>Promise Ridge is a short-term reprieve from the stress of living without basic necessities.”</a:t>
            </a:r>
            <a:endParaRPr sz="2000">
              <a:solidFill>
                <a:schemeClr val="dk1"/>
              </a:solidFill>
              <a:latin typeface="Overlock"/>
              <a:ea typeface="Overlock"/>
              <a:cs typeface="Overlock"/>
              <a:sym typeface="Overlock"/>
            </a:endParaRPr>
          </a:p>
          <a:p>
            <a:pPr indent="0" lvl="0" marL="0" rtl="0" algn="ctr">
              <a:lnSpc>
                <a:spcPct val="107916"/>
              </a:lnSpc>
              <a:spcBef>
                <a:spcPts val="800"/>
              </a:spcBef>
              <a:spcAft>
                <a:spcPts val="0"/>
              </a:spcAft>
              <a:buClr>
                <a:schemeClr val="dk1"/>
              </a:buClr>
              <a:buSzPct val="75370"/>
              <a:buFont typeface="Arial"/>
              <a:buNone/>
            </a:pPr>
            <a:r>
              <a:rPr lang="en" sz="1459">
                <a:solidFill>
                  <a:schemeClr val="dk1"/>
                </a:solidFill>
                <a:latin typeface="Overlock"/>
                <a:ea typeface="Overlock"/>
                <a:cs typeface="Overlock"/>
                <a:sym typeface="Overlock"/>
              </a:rPr>
              <a:t>Liz Marsden, daughter of Peggy Sharp</a:t>
            </a:r>
            <a:endParaRPr sz="1459">
              <a:solidFill>
                <a:schemeClr val="dk1"/>
              </a:solidFill>
              <a:latin typeface="Overlock"/>
              <a:ea typeface="Overlock"/>
              <a:cs typeface="Overlock"/>
              <a:sym typeface="Overlock"/>
            </a:endParaRPr>
          </a:p>
          <a:p>
            <a:pPr indent="0" lvl="0" marL="0" rtl="0" algn="l">
              <a:spcBef>
                <a:spcPts val="800"/>
              </a:spcBef>
              <a:spcAft>
                <a:spcPts val="1200"/>
              </a:spcAft>
              <a:buNone/>
            </a:pPr>
            <a:r>
              <a:t/>
            </a:r>
            <a:endParaRPr sz="2000"/>
          </a:p>
        </p:txBody>
      </p:sp>
      <p:pic>
        <p:nvPicPr>
          <p:cNvPr id="69" name="Google Shape;69;p15"/>
          <p:cNvPicPr preferRelativeResize="0"/>
          <p:nvPr/>
        </p:nvPicPr>
        <p:blipFill>
          <a:blip r:embed="rId3">
            <a:alphaModFix/>
          </a:blip>
          <a:stretch>
            <a:fillRect/>
          </a:stretch>
        </p:blipFill>
        <p:spPr>
          <a:xfrm>
            <a:off x="244225" y="1093575"/>
            <a:ext cx="3201175" cy="32812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620">
                <a:latin typeface="Overlock"/>
                <a:ea typeface="Overlock"/>
                <a:cs typeface="Overlock"/>
                <a:sym typeface="Overlock"/>
              </a:rPr>
              <a:t>Our Work</a:t>
            </a:r>
            <a:endParaRPr sz="3620">
              <a:latin typeface="Overlock"/>
              <a:ea typeface="Overlock"/>
              <a:cs typeface="Overlock"/>
              <a:sym typeface="Overlock"/>
            </a:endParaRPr>
          </a:p>
        </p:txBody>
      </p:sp>
      <p:sp>
        <p:nvSpPr>
          <p:cNvPr id="75" name="Google Shape;75;p16"/>
          <p:cNvSpPr txBox="1"/>
          <p:nvPr>
            <p:ph idx="1" type="body"/>
          </p:nvPr>
        </p:nvSpPr>
        <p:spPr>
          <a:xfrm>
            <a:off x="138200" y="1152475"/>
            <a:ext cx="9005700" cy="40533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lang="en" sz="9600">
                <a:latin typeface="Overlock"/>
                <a:ea typeface="Overlock"/>
                <a:cs typeface="Overlock"/>
                <a:sym typeface="Overlock"/>
              </a:rPr>
              <a:t>In 2018, Promise Ridge opened its doors to women with children who are experiencing crisis leading to homelessness. We can house 5 families at a time in a family focused atmosphere.</a:t>
            </a:r>
            <a:endParaRPr sz="9600">
              <a:latin typeface="Overlock"/>
              <a:ea typeface="Overlock"/>
              <a:cs typeface="Overlock"/>
              <a:sym typeface="Overlock"/>
            </a:endParaRPr>
          </a:p>
          <a:p>
            <a:pPr indent="0" lvl="0" marL="0" rtl="0" algn="l">
              <a:spcBef>
                <a:spcPts val="1200"/>
              </a:spcBef>
              <a:spcAft>
                <a:spcPts val="0"/>
              </a:spcAft>
              <a:buClr>
                <a:schemeClr val="dk1"/>
              </a:buClr>
              <a:buSzPts val="275"/>
              <a:buFont typeface="Arial"/>
              <a:buNone/>
            </a:pPr>
            <a:r>
              <a:rPr lang="en" sz="9600">
                <a:latin typeface="Overlock"/>
                <a:ea typeface="Overlock"/>
                <a:cs typeface="Overlock"/>
                <a:sym typeface="Overlock"/>
              </a:rPr>
              <a:t>Families share common meal areas, work together to care for the home, and develop positive relationships and skills by living in a community. Our staff works with our guests to set and work toward long term housing goals and assist them with finding resources to move forward.</a:t>
            </a:r>
            <a:endParaRPr sz="9600">
              <a:latin typeface="Overlock"/>
              <a:ea typeface="Overlock"/>
              <a:cs typeface="Overlock"/>
              <a:sym typeface="Overlock"/>
            </a:endParaRPr>
          </a:p>
          <a:p>
            <a:pPr indent="0" lvl="0" marL="0" rtl="0" algn="l">
              <a:spcBef>
                <a:spcPts val="1200"/>
              </a:spcBef>
              <a:spcAft>
                <a:spcPts val="0"/>
              </a:spcAft>
              <a:buClr>
                <a:schemeClr val="dk1"/>
              </a:buClr>
              <a:buSzPts val="275"/>
              <a:buFont typeface="Arial"/>
              <a:buNone/>
            </a:pPr>
            <a:r>
              <a:rPr lang="en" sz="9600">
                <a:latin typeface="Overlock"/>
                <a:ea typeface="Overlock"/>
                <a:cs typeface="Overlock"/>
                <a:sym typeface="Overlock"/>
              </a:rPr>
              <a:t>It is our hope that women entering our shelter will transition to permanent housing within 60-90 days.</a:t>
            </a:r>
            <a:endParaRPr sz="9600">
              <a:latin typeface="Overlock"/>
              <a:ea typeface="Overlock"/>
              <a:cs typeface="Overlock"/>
              <a:sym typeface="Overlock"/>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Our Supporters and Fundraisers</a:t>
            </a:r>
            <a:endParaRPr/>
          </a:p>
        </p:txBody>
      </p:sp>
      <p:sp>
        <p:nvSpPr>
          <p:cNvPr id="81" name="Google Shape;81;p17"/>
          <p:cNvSpPr txBox="1"/>
          <p:nvPr>
            <p:ph idx="1" type="body"/>
          </p:nvPr>
        </p:nvSpPr>
        <p:spPr>
          <a:xfrm>
            <a:off x="382150" y="1117250"/>
            <a:ext cx="8520600" cy="3819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ctr">
              <a:spcBef>
                <a:spcPts val="1200"/>
              </a:spcBef>
              <a:spcAft>
                <a:spcPts val="0"/>
              </a:spcAft>
              <a:buNone/>
            </a:pPr>
            <a:r>
              <a:rPr b="1" lang="en" sz="2300">
                <a:solidFill>
                  <a:srgbClr val="990000"/>
                </a:solidFill>
                <a:latin typeface="Caveat"/>
                <a:ea typeface="Caveat"/>
                <a:cs typeface="Caveat"/>
                <a:sym typeface="Caveat"/>
              </a:rPr>
              <a:t>Hundreds of Individual donors throughout Idaho Falls and beyond</a:t>
            </a:r>
            <a:endParaRPr b="1" sz="2300">
              <a:solidFill>
                <a:srgbClr val="990000"/>
              </a:solidFill>
              <a:latin typeface="Caveat"/>
              <a:ea typeface="Caveat"/>
              <a:cs typeface="Caveat"/>
              <a:sym typeface="Caveat"/>
            </a:endParaRPr>
          </a:p>
          <a:p>
            <a:pPr indent="0" lvl="0" marL="0" rtl="0" algn="l">
              <a:spcBef>
                <a:spcPts val="1200"/>
              </a:spcBef>
              <a:spcAft>
                <a:spcPts val="0"/>
              </a:spcAft>
              <a:buNone/>
            </a:pPr>
            <a:r>
              <a:t/>
            </a:r>
            <a:endParaRPr>
              <a:solidFill>
                <a:srgbClr val="FF9900"/>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      December 9-31, 2024                                              April 28 - May 1, 2025</a:t>
            </a:r>
            <a:endParaRPr/>
          </a:p>
        </p:txBody>
      </p:sp>
      <p:pic>
        <p:nvPicPr>
          <p:cNvPr id="82" name="Google Shape;82;p17"/>
          <p:cNvPicPr preferRelativeResize="0"/>
          <p:nvPr/>
        </p:nvPicPr>
        <p:blipFill>
          <a:blip r:embed="rId3">
            <a:alphaModFix/>
          </a:blip>
          <a:stretch>
            <a:fillRect/>
          </a:stretch>
        </p:blipFill>
        <p:spPr>
          <a:xfrm>
            <a:off x="760496" y="1117250"/>
            <a:ext cx="1907550" cy="1700675"/>
          </a:xfrm>
          <a:prstGeom prst="rect">
            <a:avLst/>
          </a:prstGeom>
          <a:noFill/>
          <a:ln>
            <a:noFill/>
          </a:ln>
        </p:spPr>
      </p:pic>
      <p:pic>
        <p:nvPicPr>
          <p:cNvPr id="83" name="Google Shape;83;p17"/>
          <p:cNvPicPr preferRelativeResize="0"/>
          <p:nvPr/>
        </p:nvPicPr>
        <p:blipFill>
          <a:blip r:embed="rId4">
            <a:alphaModFix/>
          </a:blip>
          <a:stretch>
            <a:fillRect/>
          </a:stretch>
        </p:blipFill>
        <p:spPr>
          <a:xfrm>
            <a:off x="3120613" y="1017725"/>
            <a:ext cx="5438775" cy="1619250"/>
          </a:xfrm>
          <a:prstGeom prst="rect">
            <a:avLst/>
          </a:prstGeom>
          <a:noFill/>
          <a:ln>
            <a:noFill/>
          </a:ln>
        </p:spPr>
      </p:pic>
      <p:pic>
        <p:nvPicPr>
          <p:cNvPr id="84" name="Google Shape;84;p17"/>
          <p:cNvPicPr preferRelativeResize="0"/>
          <p:nvPr/>
        </p:nvPicPr>
        <p:blipFill>
          <a:blip r:embed="rId5">
            <a:alphaModFix/>
          </a:blip>
          <a:stretch>
            <a:fillRect/>
          </a:stretch>
        </p:blipFill>
        <p:spPr>
          <a:xfrm>
            <a:off x="382150" y="3470538"/>
            <a:ext cx="2857500" cy="714375"/>
          </a:xfrm>
          <a:prstGeom prst="rect">
            <a:avLst/>
          </a:prstGeom>
          <a:noFill/>
          <a:ln>
            <a:noFill/>
          </a:ln>
        </p:spPr>
      </p:pic>
      <p:pic>
        <p:nvPicPr>
          <p:cNvPr id="85" name="Google Shape;85;p17"/>
          <p:cNvPicPr preferRelativeResize="0"/>
          <p:nvPr/>
        </p:nvPicPr>
        <p:blipFill>
          <a:blip r:embed="rId6">
            <a:alphaModFix/>
          </a:blip>
          <a:stretch>
            <a:fillRect/>
          </a:stretch>
        </p:blipFill>
        <p:spPr>
          <a:xfrm>
            <a:off x="4253375" y="3470550"/>
            <a:ext cx="4578925" cy="911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154150"/>
            <a:ext cx="8520600" cy="1151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b="1" lang="en" sz="2000">
                <a:solidFill>
                  <a:schemeClr val="dk2"/>
                </a:solidFill>
                <a:latin typeface="Overlock"/>
                <a:ea typeface="Overlock"/>
                <a:cs typeface="Overlock"/>
                <a:sym typeface="Overlock"/>
              </a:rPr>
              <a:t>Promise Ridge is committed to providing safe, family focused housing for our guests while maintaining the integrity of this beautiful home. We appreciate your support in keeping with these goals.</a:t>
            </a:r>
            <a:endParaRPr b="1" sz="2000">
              <a:latin typeface="Overlock"/>
              <a:ea typeface="Overlock"/>
              <a:cs typeface="Overlock"/>
              <a:sym typeface="Overlock"/>
            </a:endParaRPr>
          </a:p>
        </p:txBody>
      </p:sp>
      <p:sp>
        <p:nvSpPr>
          <p:cNvPr id="91" name="Google Shape;91;p18"/>
          <p:cNvSpPr txBox="1"/>
          <p:nvPr>
            <p:ph idx="1" type="body"/>
          </p:nvPr>
        </p:nvSpPr>
        <p:spPr>
          <a:xfrm>
            <a:off x="311700" y="1895350"/>
            <a:ext cx="4755600" cy="2630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8800">
              <a:latin typeface="Overlock"/>
              <a:ea typeface="Overlock"/>
              <a:cs typeface="Overlock"/>
              <a:sym typeface="Overlock"/>
            </a:endParaRPr>
          </a:p>
          <a:p>
            <a:pPr indent="0" lvl="0" marL="0" rtl="0" algn="l">
              <a:spcBef>
                <a:spcPts val="1200"/>
              </a:spcBef>
              <a:spcAft>
                <a:spcPts val="0"/>
              </a:spcAft>
              <a:buClr>
                <a:schemeClr val="dk1"/>
              </a:buClr>
              <a:buSzPts val="275"/>
              <a:buFont typeface="Arial"/>
              <a:buNone/>
            </a:pPr>
            <a:r>
              <a:rPr b="1" lang="en" sz="8800">
                <a:latin typeface="Overlock"/>
                <a:ea typeface="Overlock"/>
                <a:cs typeface="Overlock"/>
                <a:sym typeface="Overlock"/>
              </a:rPr>
              <a:t>Cost to support</a:t>
            </a:r>
            <a:r>
              <a:rPr b="1" lang="en" sz="8800">
                <a:latin typeface="Overlock"/>
                <a:ea typeface="Overlock"/>
                <a:cs typeface="Overlock"/>
                <a:sym typeface="Overlock"/>
              </a:rPr>
              <a:t> Promise Ridge Shelter for one day:                                                    </a:t>
            </a:r>
            <a:r>
              <a:rPr lang="en" sz="8800">
                <a:latin typeface="Overlock"/>
                <a:ea typeface="Overlock"/>
                <a:cs typeface="Overlock"/>
                <a:sym typeface="Overlock"/>
              </a:rPr>
              <a:t>$375</a:t>
            </a:r>
            <a:endParaRPr sz="8800">
              <a:latin typeface="Overlock"/>
              <a:ea typeface="Overlock"/>
              <a:cs typeface="Overlock"/>
              <a:sym typeface="Overlock"/>
            </a:endParaRPr>
          </a:p>
          <a:p>
            <a:pPr indent="0" lvl="0" marL="0" rtl="0" algn="l">
              <a:spcBef>
                <a:spcPts val="1200"/>
              </a:spcBef>
              <a:spcAft>
                <a:spcPts val="0"/>
              </a:spcAft>
              <a:buNone/>
            </a:pPr>
            <a:r>
              <a:rPr b="1" lang="en" sz="8800">
                <a:latin typeface="Overlock"/>
                <a:ea typeface="Overlock"/>
                <a:cs typeface="Overlock"/>
                <a:sym typeface="Overlock"/>
              </a:rPr>
              <a:t>Cost to support one family</a:t>
            </a:r>
            <a:endParaRPr b="1" sz="8800">
              <a:latin typeface="Overlock"/>
              <a:ea typeface="Overlock"/>
              <a:cs typeface="Overlock"/>
              <a:sym typeface="Overlock"/>
            </a:endParaRPr>
          </a:p>
          <a:p>
            <a:pPr indent="0" lvl="0" marL="0" rtl="0" algn="l">
              <a:spcBef>
                <a:spcPts val="1200"/>
              </a:spcBef>
              <a:spcAft>
                <a:spcPts val="0"/>
              </a:spcAft>
              <a:buNone/>
            </a:pPr>
            <a:r>
              <a:rPr b="1" lang="en" sz="8800">
                <a:latin typeface="Overlock"/>
                <a:ea typeface="Overlock"/>
                <a:cs typeface="Overlock"/>
                <a:sym typeface="Overlock"/>
              </a:rPr>
              <a:t>for a day</a:t>
            </a:r>
            <a:r>
              <a:rPr lang="en" sz="8800">
                <a:latin typeface="Overlock"/>
                <a:ea typeface="Overlock"/>
                <a:cs typeface="Overlock"/>
                <a:sym typeface="Overlock"/>
              </a:rPr>
              <a:t>: $75       </a:t>
            </a:r>
            <a:r>
              <a:rPr b="1" lang="en" sz="8800">
                <a:latin typeface="Overlock"/>
                <a:ea typeface="Overlock"/>
                <a:cs typeface="Overlock"/>
                <a:sym typeface="Overlock"/>
              </a:rPr>
              <a:t>for one week</a:t>
            </a:r>
            <a:r>
              <a:rPr lang="en" sz="8800">
                <a:latin typeface="Overlock"/>
                <a:ea typeface="Overlock"/>
                <a:cs typeface="Overlock"/>
                <a:sym typeface="Overlock"/>
              </a:rPr>
              <a:t>: $525</a:t>
            </a:r>
            <a:endParaRPr sz="8800">
              <a:latin typeface="Overlock"/>
              <a:ea typeface="Overlock"/>
              <a:cs typeface="Overlock"/>
              <a:sym typeface="Overlock"/>
            </a:endParaRPr>
          </a:p>
          <a:p>
            <a:pPr indent="0" lvl="0" marL="0" rtl="0" algn="l">
              <a:spcBef>
                <a:spcPts val="1200"/>
              </a:spcBef>
              <a:spcAft>
                <a:spcPts val="0"/>
              </a:spcAft>
              <a:buNone/>
            </a:pPr>
            <a:r>
              <a:t/>
            </a:r>
            <a:endParaRPr sz="9600">
              <a:latin typeface="Overlock"/>
              <a:ea typeface="Overlock"/>
              <a:cs typeface="Overlock"/>
              <a:sym typeface="Overlock"/>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92" name="Google Shape;92;p18"/>
          <p:cNvSpPr txBox="1"/>
          <p:nvPr>
            <p:ph idx="1" type="body"/>
          </p:nvPr>
        </p:nvSpPr>
        <p:spPr>
          <a:xfrm>
            <a:off x="5362225" y="1558700"/>
            <a:ext cx="3546300" cy="29052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t/>
            </a:r>
            <a:endParaRPr sz="9600">
              <a:latin typeface="Overlock"/>
              <a:ea typeface="Overlock"/>
              <a:cs typeface="Overlock"/>
              <a:sym typeface="Overlock"/>
            </a:endParaRPr>
          </a:p>
          <a:p>
            <a:pPr indent="0" lvl="0" marL="0" rtl="0" algn="ctr">
              <a:spcBef>
                <a:spcPts val="0"/>
              </a:spcBef>
              <a:spcAft>
                <a:spcPts val="0"/>
              </a:spcAft>
              <a:buNone/>
            </a:pPr>
            <a:r>
              <a:rPr b="1" lang="en" sz="9600">
                <a:latin typeface="Overlock"/>
                <a:ea typeface="Overlock"/>
                <a:cs typeface="Overlock"/>
                <a:sym typeface="Overlock"/>
              </a:rPr>
              <a:t>Venmo@ Promise_Ridge</a:t>
            </a:r>
            <a:endParaRPr b="1" sz="9600">
              <a:latin typeface="Overlock"/>
              <a:ea typeface="Overlock"/>
              <a:cs typeface="Overlock"/>
              <a:sym typeface="Overlock"/>
            </a:endParaRPr>
          </a:p>
          <a:p>
            <a:pPr indent="0" lvl="0" marL="0" rtl="0" algn="ctr">
              <a:spcBef>
                <a:spcPts val="1200"/>
              </a:spcBef>
              <a:spcAft>
                <a:spcPts val="0"/>
              </a:spcAft>
              <a:buNone/>
            </a:pPr>
            <a:r>
              <a:t/>
            </a:r>
            <a:endParaRPr b="1" sz="9600">
              <a:latin typeface="Overlock"/>
              <a:ea typeface="Overlock"/>
              <a:cs typeface="Overlock"/>
              <a:sym typeface="Overlock"/>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3" name="Google Shape;93;p18"/>
          <p:cNvPicPr preferRelativeResize="0"/>
          <p:nvPr/>
        </p:nvPicPr>
        <p:blipFill>
          <a:blip r:embed="rId3">
            <a:alphaModFix/>
          </a:blip>
          <a:stretch>
            <a:fillRect/>
          </a:stretch>
        </p:blipFill>
        <p:spPr>
          <a:xfrm>
            <a:off x="6456192" y="2646317"/>
            <a:ext cx="1358350" cy="160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